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7" r:id="rId12"/>
    <p:sldId id="289" r:id="rId13"/>
    <p:sldId id="288" r:id="rId14"/>
    <p:sldId id="290" r:id="rId15"/>
    <p:sldId id="291" r:id="rId16"/>
    <p:sldId id="292" r:id="rId17"/>
    <p:sldId id="293" r:id="rId18"/>
    <p:sldId id="282" r:id="rId19"/>
    <p:sldId id="283" r:id="rId20"/>
    <p:sldId id="284" r:id="rId21"/>
    <p:sldId id="285" r:id="rId22"/>
    <p:sldId id="267" r:id="rId23"/>
    <p:sldId id="269" r:id="rId24"/>
    <p:sldId id="270" r:id="rId25"/>
    <p:sldId id="273" r:id="rId26"/>
    <p:sldId id="277" r:id="rId27"/>
    <p:sldId id="278" r:id="rId28"/>
    <p:sldId id="279" r:id="rId29"/>
    <p:sldId id="280" r:id="rId30"/>
    <p:sldId id="294" r:id="rId31"/>
    <p:sldId id="295" r:id="rId32"/>
    <p:sldId id="296" r:id="rId33"/>
    <p:sldId id="297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1A058-B0E4-4994-8143-6DBFA8855561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7498C-5B42-4E02-AF53-CE9B5BEA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11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9A96B-C02D-41E6-B973-6ABA2974459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69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FF37611-64DA-4FA8-8868-5C028D139F5F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6133AF-CBF2-4C8B-BACF-A210946680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450301</a:t>
            </a:r>
            <a:br>
              <a:rPr lang="ru-RU" b="1" dirty="0"/>
            </a:br>
            <a:r>
              <a:rPr lang="ru-RU" b="1" dirty="0"/>
              <a:t> ФИЛОЛОГИЯ (БАКАЛАВРИАТ)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ПООП</a:t>
            </a:r>
          </a:p>
        </p:txBody>
      </p:sp>
    </p:spTree>
    <p:extLst>
      <p:ext uri="{BB962C8B-B14F-4D97-AF65-F5344CB8AC3E}">
        <p14:creationId xmlns:p14="http://schemas.microsoft.com/office/powerpoint/2010/main" val="1347363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65293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Общепрофессиональные компетенции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01756"/>
              </p:ext>
            </p:extLst>
          </p:nvPr>
        </p:nvGraphicFramePr>
        <p:xfrm>
          <a:off x="359532" y="913582"/>
          <a:ext cx="8424936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8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Категория компетенций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Код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Формулировка компетенции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научно-исследовательской работы в филологии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ОПК-</a:t>
                      </a:r>
                      <a:r>
                        <a:rPr lang="en-US" sz="15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Способен осуществлять на базовом уровне сбор и анализ языковых и литературных фактов, филологический анализ и интерпретацию текста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Лингвистика, коммуникация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ОПК-</a:t>
                      </a:r>
                      <a:r>
                        <a:rPr lang="en-US" sz="15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Способен использовать в профессиональной деятельности, в том числе педагогической,  свободное владение основным изучаемым языком в его литературной форме, базовыми методами и приемами различных типов устной и письменной коммуникации на данном языке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4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Информация, коммуникация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ОПК-6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Способен решать стандартные задачи  по организационному и документационному обеспечению профессиональной деятельности с применением современных технических средств, информационно-коммуникационных технологий и с учетом требований информационной безопасности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44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Профессиональные компетенции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79687"/>
            <a:ext cx="806489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Тип задач проф. деятельности </a:t>
            </a:r>
            <a:r>
              <a:rPr lang="ru-RU" sz="2000" b="1" i="1" u="sng" dirty="0"/>
              <a:t>научно-исследовательский</a:t>
            </a:r>
            <a:endParaRPr lang="ru-RU" sz="2000" dirty="0"/>
          </a:p>
          <a:p>
            <a:endParaRPr lang="ru-RU" sz="2000" b="1" dirty="0"/>
          </a:p>
          <a:p>
            <a:r>
              <a:rPr lang="ru-RU" sz="2000" b="1" dirty="0"/>
              <a:t>ПК-1</a:t>
            </a:r>
            <a:endParaRPr lang="ru-RU" sz="2000" dirty="0"/>
          </a:p>
          <a:p>
            <a:r>
              <a:rPr lang="ru-RU" sz="2000" dirty="0"/>
              <a:t>Способен применять полученные знания в области теории и истории основного изучаемого языка (языков) и литературы (литератур), теории коммуникации, филологического анализа и интерпретации текста в собственной научно-исследовательской деятельности </a:t>
            </a:r>
          </a:p>
          <a:p>
            <a:endParaRPr lang="ru-RU" sz="2000" b="1" dirty="0"/>
          </a:p>
          <a:p>
            <a:r>
              <a:rPr lang="ru-RU" sz="2000" b="1" dirty="0"/>
              <a:t>ПК-2</a:t>
            </a:r>
          </a:p>
          <a:p>
            <a:r>
              <a:rPr lang="ru-RU" sz="2000" dirty="0"/>
              <a:t>Способен проводить под научным руководством локальные исследования на основе существующих методик в конкретной узкой области филологического знания с формулировкой аргументированных умозаключений и выводов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064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340768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ПК-3</a:t>
            </a:r>
          </a:p>
          <a:p>
            <a:r>
              <a:rPr lang="ru-RU" sz="2400" dirty="0"/>
              <a:t>Владеет навыками подготовки научных обзоров, аннотаций, составления рефератов и библиографий по тематике проводимых исследований, приемами библиографического описания; знает основные библиографические источники и поисковые системы</a:t>
            </a:r>
          </a:p>
          <a:p>
            <a:endParaRPr lang="ru-RU" sz="2400" dirty="0"/>
          </a:p>
          <a:p>
            <a:r>
              <a:rPr lang="ru-RU" sz="2400" b="1" dirty="0"/>
              <a:t>ПК-4</a:t>
            </a:r>
          </a:p>
          <a:p>
            <a:r>
              <a:rPr lang="ru-RU" sz="2400" dirty="0"/>
              <a:t>Владеет навыками участия в научных дискуссиях, выступления с сообщениями и докладами, устного, письменного и виртуального (размещение в информационных сетях) представления материалов собственных исследований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3492991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82231"/>
            <a:ext cx="83529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Тип задач проф. деятельности </a:t>
            </a:r>
            <a:r>
              <a:rPr lang="ru-RU" sz="2200" b="1" i="1" u="sng" dirty="0"/>
              <a:t>педагогический</a:t>
            </a:r>
          </a:p>
          <a:p>
            <a:endParaRPr lang="ru-RU" sz="2200" dirty="0"/>
          </a:p>
          <a:p>
            <a:r>
              <a:rPr lang="ru-RU" sz="2200" b="1" dirty="0"/>
              <a:t>ПК-5 </a:t>
            </a:r>
          </a:p>
          <a:p>
            <a:r>
              <a:rPr lang="ru-RU" sz="2200" dirty="0"/>
              <a:t>Способен осуществлять педагогическую деятельность по профильным предметам (дисциплинам, модулям) в рамках программ основного общего и среднего общего образования, по программам дополнительного образования детей и взрослых</a:t>
            </a:r>
          </a:p>
          <a:p>
            <a:endParaRPr lang="ru-RU" sz="2200" dirty="0"/>
          </a:p>
          <a:p>
            <a:r>
              <a:rPr lang="ru-RU" sz="2200" b="1" dirty="0"/>
              <a:t>ПК-6 </a:t>
            </a:r>
          </a:p>
          <a:p>
            <a:r>
              <a:rPr lang="ru-RU" sz="2200" dirty="0"/>
              <a:t>Способен осуществлять на основе существующих методик</a:t>
            </a:r>
          </a:p>
          <a:p>
            <a:r>
              <a:rPr lang="ru-RU" sz="2200" dirty="0"/>
              <a:t>организационно-методическое сопровождение образовательного процесса по</a:t>
            </a:r>
          </a:p>
          <a:p>
            <a:r>
              <a:rPr lang="ru-RU" sz="2200" dirty="0"/>
              <a:t>программам основного общего и среднего общего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286442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548" y="1988840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Тип задач проф. деятельности </a:t>
            </a:r>
            <a:r>
              <a:rPr lang="ru-RU" sz="2400" b="1" i="1" u="sng" dirty="0"/>
              <a:t>педагогический </a:t>
            </a:r>
          </a:p>
          <a:p>
            <a:endParaRPr lang="ru-RU" sz="2400" b="1" dirty="0"/>
          </a:p>
          <a:p>
            <a:r>
              <a:rPr lang="ru-RU" sz="2400" b="1" dirty="0"/>
              <a:t>ПК-7 </a:t>
            </a:r>
          </a:p>
          <a:p>
            <a:r>
              <a:rPr lang="ru-RU" sz="2400" dirty="0"/>
              <a:t>Готов к распространению и популяризации филологических знаний и воспитательной работе с обучающимися, к проведению </a:t>
            </a:r>
            <a:r>
              <a:rPr lang="ru-RU" sz="2400" dirty="0" err="1"/>
              <a:t>профориентационных</a:t>
            </a:r>
            <a:r>
              <a:rPr lang="ru-RU" sz="2400" dirty="0"/>
              <a:t> мероприятий с обучающимися</a:t>
            </a:r>
          </a:p>
        </p:txBody>
      </p:sp>
    </p:spTree>
    <p:extLst>
      <p:ext uri="{BB962C8B-B14F-4D97-AF65-F5344CB8AC3E}">
        <p14:creationId xmlns:p14="http://schemas.microsoft.com/office/powerpoint/2010/main" val="79129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540" y="98072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Тип задач проф. деятельности </a:t>
            </a:r>
            <a:r>
              <a:rPr lang="ru-RU" sz="2400" b="1" i="1" u="sng" dirty="0"/>
              <a:t>прикладной</a:t>
            </a:r>
          </a:p>
          <a:p>
            <a:endParaRPr lang="ru-RU" sz="2400" b="1" i="1" u="sng" dirty="0"/>
          </a:p>
          <a:p>
            <a:r>
              <a:rPr lang="ru-RU" sz="2400" b="1" dirty="0"/>
              <a:t>ПК-8</a:t>
            </a:r>
            <a:r>
              <a:rPr lang="ru-RU" sz="2400" dirty="0"/>
              <a:t> </a:t>
            </a:r>
          </a:p>
          <a:p>
            <a:r>
              <a:rPr lang="ru-RU" sz="2400" dirty="0"/>
              <a:t>Владеет базовыми навыками создания на основе стандартных методик и действующих нормативов различных типов текстов в соответствии с нормативными, отраслевыми, жанровыми и стилевыми требованиями </a:t>
            </a:r>
          </a:p>
          <a:p>
            <a:endParaRPr lang="ru-RU" sz="2400" dirty="0"/>
          </a:p>
          <a:p>
            <a:r>
              <a:rPr lang="ru-RU" sz="2400" b="1" dirty="0"/>
              <a:t>ПК-9</a:t>
            </a:r>
          </a:p>
          <a:p>
            <a:r>
              <a:rPr lang="ru-RU" sz="2400" dirty="0"/>
              <a:t>Владеет базовыми навыками доработки и обработки (корректура, редактирование, комментирование, реферирование, информационно-словарное описание) различных типов текстов, навыками сбора, мониторинга и предоставления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1982333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Тип задач проф. деятельности </a:t>
            </a:r>
            <a:r>
              <a:rPr lang="ru-RU" sz="2200" b="1" i="1" u="sng" dirty="0"/>
              <a:t>прикладной </a:t>
            </a:r>
          </a:p>
          <a:p>
            <a:endParaRPr lang="ru-RU" sz="2200" b="1" i="1" u="sng" dirty="0"/>
          </a:p>
          <a:p>
            <a:r>
              <a:rPr lang="ru-RU" sz="2200" b="1" dirty="0"/>
              <a:t>ПК-10</a:t>
            </a:r>
          </a:p>
          <a:p>
            <a:r>
              <a:rPr lang="ru-RU" sz="2200" dirty="0"/>
              <a:t>Владеет навыками работы в профессиональных коллективах,  деятельности по организационному и документационному обеспечению управления коллективами и организациями с использованием специализированных программных продуктов и систем электронного документооборота</a:t>
            </a:r>
          </a:p>
          <a:p>
            <a:endParaRPr lang="ru-RU" sz="2200" dirty="0"/>
          </a:p>
          <a:p>
            <a:r>
              <a:rPr lang="ru-RU" sz="2200" b="1" dirty="0"/>
              <a:t>ПК-11</a:t>
            </a:r>
          </a:p>
          <a:p>
            <a:r>
              <a:rPr lang="ru-RU" sz="2200" dirty="0"/>
              <a:t>Владеет навыками перевода различных типов текстов (в основном научных и публицистических, а также документов) с иностранных языков и на иностранные языки; умеет аннотировать и реферировать документы, научные труды и художественные произведения на иностранных языках </a:t>
            </a:r>
          </a:p>
        </p:txBody>
      </p:sp>
    </p:spTree>
    <p:extLst>
      <p:ext uri="{BB962C8B-B14F-4D97-AF65-F5344CB8AC3E}">
        <p14:creationId xmlns:p14="http://schemas.microsoft.com/office/powerpoint/2010/main" val="1306409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2084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Тип задач проф. деятельности </a:t>
            </a:r>
            <a:r>
              <a:rPr lang="ru-RU" sz="2400" b="1" i="1" u="sng" dirty="0"/>
              <a:t>прикладной</a:t>
            </a:r>
          </a:p>
          <a:p>
            <a:endParaRPr lang="ru-RU" sz="2400" b="1" i="1" u="sng" dirty="0"/>
          </a:p>
          <a:p>
            <a:r>
              <a:rPr lang="ru-RU" sz="2400" b="1" dirty="0"/>
              <a:t>ПК-12</a:t>
            </a:r>
          </a:p>
          <a:p>
            <a:r>
              <a:rPr lang="ru-RU" sz="2400" dirty="0"/>
              <a:t>Владеет навыками участия в разработке и реализации различного типа проектов в образовательных, научных и культурно-просветительских организациях, в социально-педагогической, гуманитарно-организационной, книгоиздательской, </a:t>
            </a:r>
            <a:r>
              <a:rPr lang="ru-RU" sz="2400" dirty="0" err="1"/>
              <a:t>массмедийной</a:t>
            </a:r>
            <a:r>
              <a:rPr lang="ru-RU" sz="2400" dirty="0"/>
              <a:t>, коммуникативной и экскурсионной сферах</a:t>
            </a:r>
          </a:p>
        </p:txBody>
      </p:sp>
    </p:spTree>
    <p:extLst>
      <p:ext uri="{BB962C8B-B14F-4D97-AF65-F5344CB8AC3E}">
        <p14:creationId xmlns:p14="http://schemas.microsoft.com/office/powerpoint/2010/main" val="728963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91670"/>
            <a:ext cx="8229600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ПК-1</a:t>
            </a:r>
            <a:r>
              <a:rPr lang="ru-RU" dirty="0"/>
              <a:t> - способен применять полученные знания в области теории и истории основного изучаемого языка (языков) и литературы (литератур), теории коммуникации, филологического анализа и интерпретации текста в собственной научно-исследовательской деятельности. </a:t>
            </a:r>
          </a:p>
          <a:p>
            <a:r>
              <a:rPr lang="ru-RU" b="1" dirty="0"/>
              <a:t>1.1_Б.ПК-1 </a:t>
            </a:r>
            <a:r>
              <a:rPr lang="ru-RU" dirty="0"/>
              <a:t>Владеет научным стилем речи.</a:t>
            </a:r>
          </a:p>
          <a:p>
            <a:r>
              <a:rPr lang="ru-RU" b="1" dirty="0"/>
              <a:t>2.1_Б.ПК-1 </a:t>
            </a:r>
            <a:r>
              <a:rPr lang="ru-RU" dirty="0"/>
              <a:t>Применяет полученные знания в области теории и истории основного изучаемого языка (языков) и литературы (литератур), теории коммуникации, филологического анализа и интерпретации текста в собственной научно-исследовательской деятельности.</a:t>
            </a:r>
          </a:p>
          <a:p>
            <a:r>
              <a:rPr lang="ru-RU" b="1" dirty="0"/>
              <a:t>3.1_Б.ПК-1 </a:t>
            </a:r>
            <a:r>
              <a:rPr lang="ru-RU" dirty="0"/>
              <a:t>Ведет научно-исследовательскую деятельность в области филологии.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Индикаторы достижения компетенции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(для планирования результатов обучения по элементам образовательной программы и соответствующих оценочных средств)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61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83" y="2060848"/>
            <a:ext cx="8229600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ПК-2</a:t>
            </a:r>
            <a:r>
              <a:rPr lang="ru-RU" dirty="0"/>
              <a:t> - способен проводить под научным руководством локальные исследования на основе существующих методик в конкретной узкой области филологического знания с формулировкой аргументированных умозаключений и выводов</a:t>
            </a:r>
          </a:p>
          <a:p>
            <a:r>
              <a:rPr lang="ru-RU" b="1" dirty="0"/>
              <a:t>1.1_Б.ПК-2 </a:t>
            </a:r>
            <a:r>
              <a:rPr lang="ru-RU" dirty="0"/>
              <a:t>Реализует корректные принципы построения научной работы, методы сбора и анализа полученного материала.</a:t>
            </a:r>
          </a:p>
          <a:p>
            <a:r>
              <a:rPr lang="ru-RU" b="1" dirty="0"/>
              <a:t>2.1_Б.ПК-2 </a:t>
            </a:r>
            <a:r>
              <a:rPr lang="ru-RU" dirty="0"/>
              <a:t>Решает научные задачи в связи с поставленной целью и в соответствии с выбранной методикой.</a:t>
            </a:r>
          </a:p>
          <a:p>
            <a:r>
              <a:rPr lang="ru-RU" b="1" dirty="0"/>
              <a:t>3.1_Б.ПК-2 </a:t>
            </a:r>
            <a:r>
              <a:rPr lang="ru-RU" dirty="0"/>
              <a:t>Использует научную  аргументацию при анализе языкового и (или) литературного материала.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Индикаторы достижения компетенции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(для планирования результатов обучения по элементам образовательной программы и соответствующих оценочных средств)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1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36815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ПЕРЕЧЕНЬ ПРОФЕССИОНАЛЬНЫХ СТАНДАРТОВ, СООТНЕСЕННЫХ С ФГОС ПО НАПРАВЛЕНИЮ ПОДГОТОВКИ 45.03.01 ФИЛОЛОГИЯ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23498"/>
              </p:ext>
            </p:extLst>
          </p:nvPr>
        </p:nvGraphicFramePr>
        <p:xfrm>
          <a:off x="179512" y="1484783"/>
          <a:ext cx="8784976" cy="4437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1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ПС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ПС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01.001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Педагог (педагогическая деятельность в сфере дошкольного, начального общего, среднего общего образования) (воспитатель, учитель)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01.003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Педагог дополнительного образования детей и взрослых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04.005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Экскурсовод (гид)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06.013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Специалист по информационным ресурсам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07.002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Специалист по организационному и документационному обеспечению управления организацией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11.003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Корреспондент средств массовой информации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11.004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Ведущий телевизионной программы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11.005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Специалист по производству продукции телерадиовещательных средств массовой информации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11.006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Редактор средств массовой информации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1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73914"/>
            <a:ext cx="8229600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ПК-3 - </a:t>
            </a:r>
            <a:r>
              <a:rPr lang="ru-RU" dirty="0"/>
              <a:t>владеет навыками подготовки научных обзоров, аннотаций, составления рефератов и библиографий по тематике проводимых исследований, приемами библиографического описания; знает основные библиографические источники и поисковые системы</a:t>
            </a:r>
          </a:p>
          <a:p>
            <a:r>
              <a:rPr lang="ru-RU" b="1" dirty="0"/>
              <a:t>1.1_Б.ПК-3 </a:t>
            </a:r>
            <a:r>
              <a:rPr lang="ru-RU" dirty="0"/>
              <a:t>Знает жанры и стили научного высказывания.</a:t>
            </a:r>
          </a:p>
          <a:p>
            <a:r>
              <a:rPr lang="ru-RU" b="1" dirty="0"/>
              <a:t>2.1_Б.ПК-3 </a:t>
            </a:r>
            <a:r>
              <a:rPr lang="ru-RU" dirty="0"/>
              <a:t>Умеет работать с научными источниками.</a:t>
            </a:r>
          </a:p>
          <a:p>
            <a:r>
              <a:rPr lang="ru-RU" b="1" dirty="0"/>
              <a:t>3.1_Б.ПК-3 </a:t>
            </a:r>
            <a:r>
              <a:rPr lang="ru-RU" dirty="0"/>
              <a:t>Оформляет корректно результаты научного труда.</a:t>
            </a:r>
          </a:p>
          <a:p>
            <a:r>
              <a:rPr lang="ru-RU" b="1" dirty="0"/>
              <a:t>4.1_Б.ПК-3 </a:t>
            </a:r>
            <a:r>
              <a:rPr lang="ru-RU" dirty="0"/>
              <a:t>Осуществляет аннотирование, реферирование, библиографическое разыскание и описание в соответствии с действующими стандартами.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Индикаторы достижения компетенции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(для планирования результатов обучения по элементам образовательной программы и соответствующих оценочных средств)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76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ПК-4 - </a:t>
            </a:r>
            <a:r>
              <a:rPr lang="ru-RU" dirty="0"/>
              <a:t>владеет навыками участия в научных дискуссиях, выступления с сообщениями и докладами, устного, письменного и виртуального (размещение в информационных сетях) представления материалов собственных исследований</a:t>
            </a:r>
          </a:p>
          <a:p>
            <a:r>
              <a:rPr lang="ru-RU" b="1" dirty="0"/>
              <a:t>1.1_Б.ПК-4 </a:t>
            </a:r>
            <a:r>
              <a:rPr lang="ru-RU" dirty="0"/>
              <a:t>Знает основы ведения научной дискуссии и формы устного научного высказывания.</a:t>
            </a:r>
          </a:p>
          <a:p>
            <a:r>
              <a:rPr lang="ru-RU" b="1" dirty="0"/>
              <a:t>2.1_Б.ПК-4 </a:t>
            </a:r>
            <a:r>
              <a:rPr lang="ru-RU" dirty="0"/>
              <a:t>Ведет корректную дискуссию в области филологии, задает вопросы и отвечает на поставленные вопросы по теме научной работы.</a:t>
            </a:r>
          </a:p>
          <a:p>
            <a:r>
              <a:rPr lang="ru-RU" b="1" dirty="0"/>
              <a:t>3.1_Б.ПК-4 </a:t>
            </a:r>
            <a:r>
              <a:rPr lang="ru-RU" dirty="0"/>
              <a:t>Участвует в научных студенческих конференциях, очных, виртуальных, заочных обсуждениях научных проблем в области филологии.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Индикаторы достижения компетенции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(для планирования результатов обучения по элементам образовательной программы и соответствующих оценочных средств)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67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908720"/>
            <a:ext cx="8784976" cy="623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b="1" dirty="0"/>
              <a:t>ПК-5</a:t>
            </a:r>
            <a:r>
              <a:rPr lang="ru-RU" sz="2100" dirty="0"/>
              <a:t> - способен осуществлять педагогическую деятельность по профильным предметам (дисциплинам, модулям) в рамках программ основного общего и среднего общего образования, по программам дополнительного образования детей и взрослых</a:t>
            </a:r>
          </a:p>
          <a:p>
            <a:r>
              <a:rPr lang="ru-RU" sz="2100" b="1" dirty="0"/>
              <a:t>1.1_Б.ПК-5 </a:t>
            </a:r>
            <a:r>
              <a:rPr lang="ru-RU" sz="2100" dirty="0"/>
              <a:t>Знает  образовательный стандарт и программы основного общего образования и среднего общего образования; дополнительные общеобразовательные и профессиональные программы соответствующего уровня.</a:t>
            </a:r>
          </a:p>
          <a:p>
            <a:r>
              <a:rPr lang="ru-RU" sz="2100" b="1" dirty="0"/>
              <a:t>2.1_Б.ПК-5 </a:t>
            </a:r>
            <a:r>
              <a:rPr lang="ru-RU" sz="2100" dirty="0"/>
              <a:t>Владеет психолого-педагогическими и методическими основами преподавания филологических дисциплин.</a:t>
            </a:r>
          </a:p>
          <a:p>
            <a:r>
              <a:rPr lang="ru-RU" sz="2100" b="1" dirty="0"/>
              <a:t>3.1_Б.ПК-5 </a:t>
            </a:r>
            <a:r>
              <a:rPr lang="ru-RU" sz="2100" dirty="0"/>
              <a:t>Строит школьный урок на основе активных и интерактивных методик. </a:t>
            </a:r>
          </a:p>
          <a:p>
            <a:r>
              <a:rPr lang="ru-RU" sz="2100" b="1" dirty="0"/>
              <a:t>4.1_Б.ПК-5 </a:t>
            </a:r>
            <a:r>
              <a:rPr lang="ru-RU" sz="2100" dirty="0"/>
              <a:t>Умеет привлечь внимание школьников к языку и литературе.</a:t>
            </a:r>
            <a:endParaRPr lang="ru-RU" sz="2100" b="1" dirty="0"/>
          </a:p>
          <a:p>
            <a:r>
              <a:rPr lang="ru-RU" sz="2100" b="1" dirty="0"/>
              <a:t>5.1_Б.ПК-5 </a:t>
            </a:r>
            <a:r>
              <a:rPr lang="ru-RU" sz="2100" dirty="0"/>
              <a:t>Проводит уроки по языку и литературе, выразительному чтению, коммуникации с детьми соответствующего возраста.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73" y="400899"/>
            <a:ext cx="8856984" cy="49006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Индикаторы достижения компетенции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58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947" y="1556792"/>
            <a:ext cx="843528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ПК-8</a:t>
            </a:r>
            <a:r>
              <a:rPr lang="ru-RU" dirty="0"/>
              <a:t> - владеет базовыми навыками создания на основе стандартных методик и действующих нормативов различных типов текстов в соответствии с нормативными, отраслевыми, жанровыми и стилевыми требованиями </a:t>
            </a:r>
          </a:p>
          <a:p>
            <a:r>
              <a:rPr lang="ru-RU" b="1" dirty="0"/>
              <a:t>1.1_Б.ПК-8 </a:t>
            </a:r>
            <a:r>
              <a:rPr lang="ru-RU" dirty="0"/>
              <a:t>Знает основы стилистики и функциональные стили речи.</a:t>
            </a:r>
          </a:p>
          <a:p>
            <a:r>
              <a:rPr lang="ru-RU" b="1" dirty="0"/>
              <a:t>2.1_Б.ПК-8 </a:t>
            </a:r>
            <a:r>
              <a:rPr lang="ru-RU" dirty="0"/>
              <a:t>Создает на основе существующих методик тексты различных типов и жанров, в том числе для размещения на веб-сайтах и в </a:t>
            </a:r>
            <a:r>
              <a:rPr lang="ru-RU" dirty="0" err="1"/>
              <a:t>соцсетях</a:t>
            </a:r>
            <a:r>
              <a:rPr lang="ru-RU" dirty="0"/>
              <a:t>, для публикации в СМИ и выпуска в эфир.</a:t>
            </a:r>
          </a:p>
          <a:p>
            <a:r>
              <a:rPr lang="ru-RU" b="1" dirty="0"/>
              <a:t>3.1_Б.ПК-8 </a:t>
            </a:r>
            <a:r>
              <a:rPr lang="ru-RU" dirty="0"/>
              <a:t>Владеет навыками креативного письма.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Индикаторы достижения компетенции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54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816690"/>
              </p:ext>
            </p:extLst>
          </p:nvPr>
        </p:nvGraphicFramePr>
        <p:xfrm>
          <a:off x="575556" y="1106713"/>
          <a:ext cx="8100900" cy="535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1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2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5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25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1101">
                <a:tc gridSpan="8">
                  <a:txBody>
                    <a:bodyPr/>
                    <a:lstStyle/>
                    <a:p>
                      <a:r>
                        <a:rPr lang="ru-R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частей (модулей)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Зачетные единицы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Академи-ческие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часы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</a:rPr>
                        <a:t>Обязательная часть</a:t>
                      </a:r>
                      <a:endParaRPr lang="ru-RU" sz="11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i="1" dirty="0"/>
                        <a:t>140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i="1" dirty="0"/>
                        <a:t>5040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pPr algn="ctr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Модули первого уровня</a:t>
                      </a:r>
                      <a:endParaRPr lang="ru-RU" sz="11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1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1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541">
                <a:tc gridSpan="4"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«Отечественная филология»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«Зарубежная филология»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2160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r>
                        <a:rPr lang="ru-RU" sz="1100" b="0" dirty="0"/>
                        <a:t>Часть, формируемая участниками образовательных отношений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58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2088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r>
                        <a:rPr lang="ru-RU" sz="1100" b="0" dirty="0"/>
                        <a:t>Обязательные дисциплины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20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720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r>
                        <a:rPr lang="ru-RU" sz="1100" b="0" dirty="0"/>
                        <a:t>Дисциплины по выбору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38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1368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r>
                        <a:rPr lang="ru-RU" sz="1100" b="0" dirty="0"/>
                        <a:t>Элективные курсы по физкультуре и спорту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1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328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r>
                        <a:rPr lang="ru-RU" sz="1100" b="0" dirty="0"/>
                        <a:t>Научно-исследовательский модуль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38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1368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pPr algn="ctr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Модули второго уровня</a:t>
                      </a:r>
                      <a:endParaRPr lang="ru-RU" sz="11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48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1728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1982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Научно-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тельский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модуль</a:t>
                      </a:r>
                      <a:endParaRPr lang="ru-RU" sz="11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Прикладной модуль 1</a:t>
                      </a:r>
                      <a:endParaRPr lang="ru-RU" sz="11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Прикладной модуль 2</a:t>
                      </a:r>
                      <a:endParaRPr lang="ru-RU" sz="11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Прикладной модуль 3</a:t>
                      </a:r>
                      <a:endParaRPr lang="ru-RU" sz="11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Прикладной модуль 4</a:t>
                      </a:r>
                      <a:endParaRPr lang="ru-RU" sz="11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Прикладной модуль 5</a:t>
                      </a:r>
                      <a:endParaRPr lang="ru-RU" sz="11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Прикладной модуль 6</a:t>
                      </a:r>
                      <a:endParaRPr lang="ru-RU" sz="11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38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1368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r>
                        <a:rPr lang="ru-RU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Учебные и производственные практики</a:t>
                      </a:r>
                      <a:endParaRPr lang="ru-RU" sz="11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i="1" dirty="0"/>
                        <a:t>21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i="1" dirty="0"/>
                        <a:t>756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r>
                        <a:rPr lang="ru-RU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Итоговая государственная аттестация</a:t>
                      </a:r>
                      <a:endParaRPr lang="ru-RU" sz="11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i="1" dirty="0"/>
                        <a:t>9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i="1" dirty="0"/>
                        <a:t>324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881">
                <a:tc gridSpan="8">
                  <a:txBody>
                    <a:bodyPr/>
                    <a:lstStyle/>
                    <a:p>
                      <a:r>
                        <a:rPr lang="ru-RU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Всего:</a:t>
                      </a:r>
                      <a:endParaRPr lang="ru-RU" sz="11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i="1" dirty="0"/>
                        <a:t>240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i="1" dirty="0"/>
                        <a:t>8640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12730"/>
            <a:ext cx="8928992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СТРУКТУРА ПРИМЕРНОГО УЧЕБНОГО ПЛАНА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подготовки бакалавра по направлению 45.03.01 – Филология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18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569631"/>
              </p:ext>
            </p:extLst>
          </p:nvPr>
        </p:nvGraphicFramePr>
        <p:xfrm>
          <a:off x="953344" y="908720"/>
          <a:ext cx="7402015" cy="5642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8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10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Зачетные единицы 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Академические часы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История (в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т.ч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. История России, Всеобщая история)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144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Философия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/>
                        </a:rPr>
                        <a:t>108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Иностранный язык  и межкультурная коммуникация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180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25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Особенности устной, письменной и виртуальной коммуникации на русском языке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144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1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Введение в специальную филологию</a:t>
                      </a: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108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1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Введение в теорию коммуникации</a:t>
                      </a: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108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1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Безопасность жизнедеятельности</a:t>
                      </a: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108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1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Языкознание (Введение в яз., Общее яз., Древний язык/языки)</a:t>
                      </a: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720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1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Литературоведение (Введение в лит., История мировой лит., др.)</a:t>
                      </a: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720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/>
                </a:solidFill>
              </a:rPr>
              <a:t>Обязательная часть</a:t>
            </a:r>
          </a:p>
        </p:txBody>
      </p:sp>
    </p:spTree>
    <p:extLst>
      <p:ext uri="{BB962C8B-B14F-4D97-AF65-F5344CB8AC3E}">
        <p14:creationId xmlns:p14="http://schemas.microsoft.com/office/powerpoint/2010/main" val="3365820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Модули первого уровня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416679"/>
              </p:ext>
            </p:extLst>
          </p:nvPr>
        </p:nvGraphicFramePr>
        <p:xfrm>
          <a:off x="395535" y="764704"/>
          <a:ext cx="8280922" cy="5753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64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дисциплин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Зачетные единицы </a:t>
                      </a: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Академические часы</a:t>
                      </a: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4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Модуль «Отечественная филология»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2160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7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Русский язык / родной язык (Литературный язык; Диалектология; История языка, славянский язык/языки и др.)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1080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7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Русская литература/ Отечественная литература; Устное народное творчество, история литературной критики, Теория литературы и др.)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1080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121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Модуль «Зарубежная филология»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2160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7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Основной язык/языки (Фонетика; Лексикология; Лексикография; Морфология; Синтаксис; Стилистика; История основного изучаемого языка и  др.)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1440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69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Литература страны изучаемого языка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720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Дисциплины по выбору вуза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58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720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202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920" y="404664"/>
            <a:ext cx="8784976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Часть, формируемая участниками…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644956"/>
              </p:ext>
            </p:extLst>
          </p:nvPr>
        </p:nvGraphicFramePr>
        <p:xfrm>
          <a:off x="438936" y="1340768"/>
          <a:ext cx="8496944" cy="3855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80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дисциплин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Зачетные единицы </a:t>
                      </a: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Академические часы</a:t>
                      </a: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0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Обязательные дисциплины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720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0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Основы правовой и антикоррупционной культуры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5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Общая и педагогическая психология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63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Основы инклюзивного образования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0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Основы финансовой грамотности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Основы НИР (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спецсеминары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360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Дисциплины по выбору вуза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432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0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87256"/>
            <a:ext cx="8784976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Модуль второго уровня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15818"/>
              </p:ext>
            </p:extLst>
          </p:nvPr>
        </p:nvGraphicFramePr>
        <p:xfrm>
          <a:off x="467544" y="1484784"/>
          <a:ext cx="8208912" cy="4291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11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дисциплин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Зачетные единицы </a:t>
                      </a: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Академические часы</a:t>
                      </a: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74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Прикладной модуль 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i="1" dirty="0">
                          <a:effectLst/>
                          <a:latin typeface="+mj-lt"/>
                          <a:ea typeface="Times New Roman"/>
                        </a:rPr>
                        <a:t>38</a:t>
                      </a:r>
                      <a:endParaRPr lang="ru-RU" sz="2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i="1" dirty="0">
                          <a:effectLst/>
                          <a:latin typeface="+mj-lt"/>
                          <a:ea typeface="Times New Roman"/>
                        </a:rPr>
                        <a:t>1368</a:t>
                      </a:r>
                      <a:endParaRPr lang="ru-RU" sz="2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8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Коммуникативный практикум по основному изучаемому языку / Основы межкультурной коммуникации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288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90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Страноведение / География и культура страны  изучаемого языка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108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3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Устный перевод / Письменный перевод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288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72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Основы теории перевода / Литературное переводоведение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252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61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Дисциплины по выбору вуза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432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0961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332656"/>
            <a:ext cx="8784976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Модуль второго уровня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61089"/>
              </p:ext>
            </p:extLst>
          </p:nvPr>
        </p:nvGraphicFramePr>
        <p:xfrm>
          <a:off x="467544" y="1258279"/>
          <a:ext cx="8208912" cy="4382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63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дисциплин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Зачетные единицы </a:t>
                      </a: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Академические часы</a:t>
                      </a:r>
                    </a:p>
                  </a:txBody>
                  <a:tcPr marL="59607" marR="596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64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Прикладной модуль 2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effectLst/>
                          <a:latin typeface="+mj-lt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effectLst/>
                          <a:latin typeface="+mj-lt"/>
                          <a:ea typeface="Times New Roman"/>
                        </a:rPr>
                        <a:t>1368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Основы филологической работы с текстом (создание, корректура, редактирование) / Основы копирайтинга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144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2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Информационные технологии в филологии / Создание и редактирование филологических ресурсов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324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17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Принципы работы с электронными ресурсами / основы создания и обслуживания баз данных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324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Основы проектной деятельности 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144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Дисциплины по выбору вуза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432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14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Образование и наука </a:t>
            </a:r>
          </a:p>
          <a:p>
            <a:r>
              <a:rPr lang="ru-RU" dirty="0"/>
              <a:t>Культура, искусство </a:t>
            </a:r>
          </a:p>
          <a:p>
            <a:r>
              <a:rPr lang="ru-RU" dirty="0"/>
              <a:t>Связь, информационные и коммуникационные технологии </a:t>
            </a:r>
          </a:p>
          <a:p>
            <a:r>
              <a:rPr lang="ru-RU" dirty="0"/>
              <a:t>Административно-управленческая и офисная деятельность </a:t>
            </a:r>
          </a:p>
          <a:p>
            <a:r>
              <a:rPr lang="ru-RU" dirty="0"/>
              <a:t>Средства массовой информации, издательство и полиграфия </a:t>
            </a:r>
          </a:p>
          <a:p>
            <a:r>
              <a:rPr lang="ru-RU" dirty="0"/>
              <a:t>Сфера перевода </a:t>
            </a:r>
          </a:p>
          <a:p>
            <a:r>
              <a:rPr lang="ru-RU" dirty="0"/>
              <a:t>Сфера устной и письменной коммуникации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Области (сферы)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374784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420888"/>
            <a:ext cx="806489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 </a:t>
            </a:r>
            <a:endParaRPr lang="ru-RU" sz="3200" b="1" dirty="0"/>
          </a:p>
          <a:p>
            <a:r>
              <a:rPr lang="ru-RU" sz="3200" b="1" dirty="0"/>
              <a:t>450401 ФИЛОЛОГИЯ</a:t>
            </a:r>
          </a:p>
          <a:p>
            <a:r>
              <a:rPr lang="ru-RU" sz="3200" b="1" dirty="0"/>
              <a:t> </a:t>
            </a:r>
          </a:p>
          <a:p>
            <a:r>
              <a:rPr lang="ru-RU" sz="3200" b="1" dirty="0"/>
              <a:t>МАГИСТРАТУРА</a:t>
            </a:r>
            <a:br>
              <a:rPr lang="ru-RU" sz="3200" b="1" dirty="0"/>
            </a:br>
            <a:r>
              <a:rPr lang="ru-RU" sz="3200" b="1" dirty="0"/>
              <a:t>ПООП</a:t>
            </a:r>
          </a:p>
        </p:txBody>
      </p:sp>
    </p:spTree>
    <p:extLst>
      <p:ext uri="{BB962C8B-B14F-4D97-AF65-F5344CB8AC3E}">
        <p14:creationId xmlns:p14="http://schemas.microsoft.com/office/powerpoint/2010/main" val="3941200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136339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ТИП ЗАДАЧ: </a:t>
            </a:r>
            <a:r>
              <a:rPr lang="ru-RU" b="1" i="1" u="sng" dirty="0"/>
              <a:t>НАУЧНАЯ ДЕЯТЕЛЬНОСТЬ</a:t>
            </a:r>
          </a:p>
          <a:p>
            <a:endParaRPr lang="ru-RU" b="1" dirty="0"/>
          </a:p>
          <a:p>
            <a:r>
              <a:rPr lang="ru-RU" b="1" dirty="0"/>
              <a:t>ПК-1</a:t>
            </a:r>
            <a:endParaRPr lang="ru-RU" dirty="0"/>
          </a:p>
          <a:p>
            <a:r>
              <a:rPr lang="ru-RU" dirty="0"/>
              <a:t>владеет навыками самостоятельного проведения научных исследований в области системы языка и основных закономерностей функционирования фольклора и литературы в синхроническом и диахроническом аспектах, в сфере устной, письменной и виртуальной коммуникации </a:t>
            </a:r>
          </a:p>
          <a:p>
            <a:endParaRPr lang="ru-RU" b="1" dirty="0"/>
          </a:p>
          <a:p>
            <a:r>
              <a:rPr lang="ru-RU" b="1" dirty="0"/>
              <a:t>ПК-2</a:t>
            </a:r>
            <a:endParaRPr lang="ru-RU" dirty="0"/>
          </a:p>
          <a:p>
            <a:r>
              <a:rPr lang="ru-RU" dirty="0"/>
              <a:t>владеет навыками квалифицированного анализа, оценки, реферирования, оформления и продвижения результатов собственной научной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7778034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905506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ПК-3</a:t>
            </a:r>
          </a:p>
          <a:p>
            <a:r>
              <a:rPr lang="ru-RU" sz="2400" dirty="0"/>
              <a:t>владеет навыками подготовки и редактирования научных публикаций</a:t>
            </a:r>
          </a:p>
          <a:p>
            <a:endParaRPr lang="ru-RU" sz="2400" dirty="0"/>
          </a:p>
          <a:p>
            <a:r>
              <a:rPr lang="ru-RU" sz="2400" b="1" dirty="0"/>
              <a:t>ПК-4</a:t>
            </a:r>
          </a:p>
          <a:p>
            <a:r>
              <a:rPr lang="ru-RU" sz="2400" dirty="0"/>
              <a:t>владеет навыками участия в работе научных коллективов, проводящих филологические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806101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59339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ТИП ЗАДАЧ: </a:t>
            </a:r>
            <a:r>
              <a:rPr lang="ru-RU" b="1" i="1" u="sng" dirty="0"/>
              <a:t>ПЕДАГОГИЧЕСКИЙ</a:t>
            </a:r>
          </a:p>
          <a:p>
            <a:endParaRPr lang="ru-RU" b="1" dirty="0"/>
          </a:p>
          <a:p>
            <a:r>
              <a:rPr lang="ru-RU" b="1" dirty="0"/>
              <a:t>ПК-5</a:t>
            </a:r>
          </a:p>
          <a:p>
            <a:r>
              <a:rPr lang="ru-RU" dirty="0"/>
              <a:t>способен вести  самостоятельную организационно-методическую деятельность по проектированию и реализации программ учебных дисциплин в рамках основных общеобразовательных программ</a:t>
            </a:r>
          </a:p>
          <a:p>
            <a:endParaRPr lang="ru-RU" dirty="0"/>
          </a:p>
          <a:p>
            <a:r>
              <a:rPr lang="ru-RU" b="1" dirty="0"/>
              <a:t>ПК-6</a:t>
            </a:r>
            <a:r>
              <a:rPr lang="ru-RU" dirty="0"/>
              <a:t> способен вести  самостоятельную организационно-методическую деятельность по проектированию и реализации программ учебных дисциплин в рамках дополнительных  общеобразовательных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3609971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859339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ПК-7 </a:t>
            </a:r>
          </a:p>
          <a:p>
            <a:r>
              <a:rPr lang="ru-RU" dirty="0"/>
              <a:t>способен осуществлять под руководством специалиста более высокой квалификации педагогическую деятельность по профильным дисциплинам (модулям) в рамках программ бакалавриата и среднего профессионального образования</a:t>
            </a:r>
          </a:p>
          <a:p>
            <a:endParaRPr lang="ru-RU" dirty="0"/>
          </a:p>
          <a:p>
            <a:r>
              <a:rPr lang="ru-RU" b="1" dirty="0"/>
              <a:t>ПК-8</a:t>
            </a:r>
            <a:r>
              <a:rPr lang="ru-RU" dirty="0"/>
              <a:t> </a:t>
            </a:r>
          </a:p>
          <a:p>
            <a:r>
              <a:rPr lang="ru-RU" dirty="0"/>
              <a:t>способен разрабатывать  под руководством специалиста более высокой квалификации учебно-методическое  обеспечение и осуществлять  под руководством специалиста более высокой квалификации мониторинг и оценку качества учебно-методического обеспечения программ среднего профессионального и высшего образования  (</a:t>
            </a:r>
            <a:r>
              <a:rPr lang="ru-RU" dirty="0" err="1"/>
              <a:t>бакалавриат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84003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274838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ПК-9 </a:t>
            </a:r>
          </a:p>
          <a:p>
            <a:r>
              <a:rPr lang="ru-RU" dirty="0"/>
              <a:t>способен участвовать под руководством специалиста более высокой квалификации в организации научно-исследовательской, проектной и иной деятельности обучающихся по программам </a:t>
            </a:r>
            <a:r>
              <a:rPr lang="ru-RU" dirty="0" err="1"/>
              <a:t>бакалавриата</a:t>
            </a:r>
            <a:r>
              <a:rPr lang="ru-RU" dirty="0"/>
              <a:t> или программа среднего профессионального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568361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ТИП ЗАДАЧ: </a:t>
            </a:r>
            <a:r>
              <a:rPr lang="ru-RU" b="1" i="1" u="sng" dirty="0"/>
              <a:t>ПРИКЛАДНОЙ</a:t>
            </a:r>
          </a:p>
          <a:p>
            <a:endParaRPr lang="ru-RU" b="1" i="1" u="sng" dirty="0"/>
          </a:p>
          <a:p>
            <a:r>
              <a:rPr lang="ru-RU" b="1" dirty="0"/>
              <a:t>ПК-10 </a:t>
            </a:r>
          </a:p>
          <a:p>
            <a:r>
              <a:rPr lang="ru-RU" dirty="0"/>
              <a:t>способен к созданию, редактированию, реферированию систематизированию и трансформации (например, изменению стиля, жанра, целевой принадлежности текста) всех типов текстов, включая программные продукты для телерадиовещательных СМИ</a:t>
            </a:r>
          </a:p>
          <a:p>
            <a:endParaRPr lang="ru-RU" b="1" dirty="0"/>
          </a:p>
          <a:p>
            <a:r>
              <a:rPr lang="ru-RU" b="1" dirty="0"/>
              <a:t>ПК-11</a:t>
            </a:r>
          </a:p>
          <a:p>
            <a:r>
              <a:rPr lang="ru-RU" dirty="0"/>
              <a:t>готов к планированию и осуществлению публичных выступлений, межличностной и массовой, в том числе межкультурной и межнациональной коммуникации с применением навыков ораторского искусства</a:t>
            </a:r>
          </a:p>
        </p:txBody>
      </p:sp>
    </p:spTree>
    <p:extLst>
      <p:ext uri="{BB962C8B-B14F-4D97-AF65-F5344CB8AC3E}">
        <p14:creationId xmlns:p14="http://schemas.microsoft.com/office/powerpoint/2010/main" val="30701741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20840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ПК-12</a:t>
            </a:r>
          </a:p>
          <a:p>
            <a:r>
              <a:rPr lang="ru-RU" dirty="0"/>
              <a:t>владеет навыками  планирования и организации работы по созданию и продвижению авторских проектов, основанных на креативных текстах</a:t>
            </a:r>
          </a:p>
          <a:p>
            <a:endParaRPr lang="ru-RU" dirty="0"/>
          </a:p>
          <a:p>
            <a:r>
              <a:rPr lang="ru-RU" b="1" dirty="0"/>
              <a:t>ПК-13</a:t>
            </a:r>
            <a:r>
              <a:rPr lang="ru-RU" dirty="0"/>
              <a:t> </a:t>
            </a:r>
          </a:p>
          <a:p>
            <a:r>
              <a:rPr lang="ru-RU" dirty="0"/>
              <a:t>владеет навыками устного и письменного, в том числе, художественного перевода</a:t>
            </a:r>
          </a:p>
          <a:p>
            <a:endParaRPr lang="ru-RU" b="1" dirty="0"/>
          </a:p>
          <a:p>
            <a:r>
              <a:rPr lang="ru-RU" b="1" dirty="0"/>
              <a:t>ПК-14</a:t>
            </a:r>
          </a:p>
          <a:p>
            <a:r>
              <a:rPr lang="ru-RU" dirty="0"/>
              <a:t>владеет навыками квалифицированного языкового сопровождения международных форумов и переговоров</a:t>
            </a:r>
          </a:p>
        </p:txBody>
      </p:sp>
    </p:spTree>
    <p:extLst>
      <p:ext uri="{BB962C8B-B14F-4D97-AF65-F5344CB8AC3E}">
        <p14:creationId xmlns:p14="http://schemas.microsoft.com/office/powerpoint/2010/main" val="4072085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540" y="172084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УЧЕБНЫЙ ПЛАН</a:t>
            </a:r>
          </a:p>
          <a:p>
            <a:r>
              <a:rPr lang="ru-RU" sz="2400" b="1" dirty="0"/>
              <a:t>Базовая часть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Филология в системе современного гуманитарного знания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Информационные ресурсы в филологической деятельности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Теория и практика коммуникации в сфере основного языка и литературы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Иностранный язык в профессиональной сфере </a:t>
            </a:r>
          </a:p>
        </p:txBody>
      </p:sp>
    </p:spTree>
    <p:extLst>
      <p:ext uri="{BB962C8B-B14F-4D97-AF65-F5344CB8AC3E}">
        <p14:creationId xmlns:p14="http://schemas.microsoft.com/office/powerpoint/2010/main" val="8982097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59340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Вариативная часть, в </a:t>
            </a:r>
            <a:r>
              <a:rPr lang="ru-RU" sz="2400" b="1" dirty="0" err="1"/>
              <a:t>т.ч</a:t>
            </a:r>
            <a:r>
              <a:rPr lang="ru-RU" sz="2400" b="1" dirty="0"/>
              <a:t>. дисциплины по выбору студента</a:t>
            </a:r>
          </a:p>
          <a:p>
            <a:r>
              <a:rPr lang="ru-RU" sz="2400" b="1" dirty="0"/>
              <a:t> </a:t>
            </a:r>
          </a:p>
          <a:p>
            <a:r>
              <a:rPr lang="ru-RU" sz="2400" b="1" dirty="0"/>
              <a:t>Научно-исследовательский модуль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Лингвистический анализ текста/ Литературоведческий анализ текста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Академическое письмо / Принципы оформления научной работы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Научный семинар 1 / Научный семинар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/>
              <a:t>Дисциплины по выбору студента, устанавливаемые образовательной организацией</a:t>
            </a:r>
          </a:p>
        </p:txBody>
      </p:sp>
    </p:spTree>
    <p:extLst>
      <p:ext uri="{BB962C8B-B14F-4D97-AF65-F5344CB8AC3E}">
        <p14:creationId xmlns:p14="http://schemas.microsoft.com/office/powerpoint/2010/main" val="3933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8600" dirty="0"/>
              <a:t>языки в их теоретическом и практическом, синхроническом, диахроническом, социокультурном и диалектологическом аспектах; </a:t>
            </a:r>
          </a:p>
          <a:p>
            <a:pPr lvl="0"/>
            <a:r>
              <a:rPr lang="ru-RU" sz="8600" dirty="0"/>
              <a:t>художественная литература, литературная критика, устное народное творчество в их историческом и теоретическом аспектах с учетом закономерностей бытования в разных странах и регионах; </a:t>
            </a:r>
          </a:p>
          <a:p>
            <a:pPr lvl="0"/>
            <a:r>
              <a:rPr lang="ru-RU" sz="8600" dirty="0"/>
              <a:t>различные типы текстов – письменных, устных и виртуальных (включая гипертексты и текстовые элементы мультимедийных объектов); </a:t>
            </a:r>
          </a:p>
          <a:p>
            <a:pPr lvl="0"/>
            <a:r>
              <a:rPr lang="ru-RU" sz="8600" dirty="0"/>
              <a:t>устная, письменная и виртуальная коммуникация.</a:t>
            </a:r>
          </a:p>
          <a:p>
            <a:pPr marL="0" indent="0">
              <a:buNone/>
            </a:pPr>
            <a:endParaRPr lang="ru-RU" sz="8600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Перечень объектов проф. деятельности выпускников</a:t>
            </a:r>
            <a:br>
              <a:rPr lang="ru-RU" sz="3200" b="1" dirty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642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28343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Педагогический модуль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Инновационные методы преподавания основного языка и литературы по программам </a:t>
            </a:r>
            <a:r>
              <a:rPr lang="ru-RU" sz="2400" dirty="0" err="1"/>
              <a:t>бакалавриата</a:t>
            </a:r>
            <a:r>
              <a:rPr lang="ru-RU" sz="2400" dirty="0"/>
              <a:t>/ Инновационные методы преподавания основного языка и литературы по дополнительным общеобразовательным программам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Образовательные технологии в среднем профессиональном образовании/ Образовательные технологии в высшем образовании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Организация научно-исследовательской деятельности по программам </a:t>
            </a:r>
            <a:r>
              <a:rPr lang="ru-RU" sz="2400" dirty="0" err="1"/>
              <a:t>бакалавриата</a:t>
            </a:r>
            <a:r>
              <a:rPr lang="ru-RU" sz="2400" dirty="0"/>
              <a:t> / Организация проектной деятельности по программам </a:t>
            </a:r>
            <a:r>
              <a:rPr lang="ru-RU" sz="2400" dirty="0" err="1"/>
              <a:t>бакалавриата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5679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2084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Коммуникационно</a:t>
            </a:r>
            <a:r>
              <a:rPr lang="ru-RU" sz="2400" b="1" dirty="0"/>
              <a:t>-информационный  модуль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Основы массовой коммуникации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Практикум по литературному редактированию / Практикум по </a:t>
            </a:r>
            <a:r>
              <a:rPr lang="ru-RU" sz="2400" dirty="0" err="1"/>
              <a:t>текстообразованию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Создание и редактирование  продуктов для печатных СМИ/Создание и редактирование продуктов для электронных СМИ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/>
              <a:t>Дисциплины по выбору студента, устанавливаемые образовательной организацией</a:t>
            </a:r>
          </a:p>
        </p:txBody>
      </p:sp>
    </p:spTree>
    <p:extLst>
      <p:ext uri="{BB962C8B-B14F-4D97-AF65-F5344CB8AC3E}">
        <p14:creationId xmlns:p14="http://schemas.microsoft.com/office/powerpoint/2010/main" val="33176846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Переводческий модуль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Структурные и функциональные особенности иностранного языка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Актуальные проблемы теории перевода/ Теория и практика перевода в контексте межкультурной коммуникации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Практический курс перевода/ Перевод в сфере делового общения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/>
              <a:t>Дисциплины по выбору студента, устанавливаемые образовательной организацией</a:t>
            </a:r>
          </a:p>
        </p:txBody>
      </p:sp>
    </p:spTree>
    <p:extLst>
      <p:ext uri="{BB962C8B-B14F-4D97-AF65-F5344CB8AC3E}">
        <p14:creationId xmlns:p14="http://schemas.microsoft.com/office/powerpoint/2010/main" val="40022638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82341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Б.2. Практики, в том числе  научно-исследовательская работа (НИР)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Учебная практика по видам деятельности: научно-исследовательская / педагогическая/ производственно-прикладная / или иная практика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Производственная  практика по видам деятельности: научно-исследовательская / педагогическая/ производственно-прикладная / или иная практика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Преддипломная практика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Научно-исследовательская работа</a:t>
            </a:r>
          </a:p>
          <a:p>
            <a:r>
              <a:rPr lang="ru-RU" sz="2400" b="1" dirty="0"/>
              <a:t>Б.3. Итоговая государственная аттестация</a:t>
            </a:r>
          </a:p>
        </p:txBody>
      </p:sp>
    </p:spTree>
    <p:extLst>
      <p:ext uri="{BB962C8B-B14F-4D97-AF65-F5344CB8AC3E}">
        <p14:creationId xmlns:p14="http://schemas.microsoft.com/office/powerpoint/2010/main" val="292606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Профили первого уровня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4039361" cy="3447288"/>
          </a:xfrm>
        </p:spPr>
        <p:txBody>
          <a:bodyPr/>
          <a:lstStyle/>
          <a:p>
            <a:r>
              <a:rPr lang="ru-RU" dirty="0"/>
              <a:t>Отечественная филология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/>
              <a:t>Зарубежная филология</a:t>
            </a:r>
          </a:p>
        </p:txBody>
      </p:sp>
    </p:spTree>
    <p:extLst>
      <p:ext uri="{BB962C8B-B14F-4D97-AF65-F5344CB8AC3E}">
        <p14:creationId xmlns:p14="http://schemas.microsoft.com/office/powerpoint/2010/main" val="344852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научно-исследовательский</a:t>
            </a:r>
            <a:endParaRPr lang="ru-RU" dirty="0"/>
          </a:p>
          <a:p>
            <a:pPr lvl="0"/>
            <a:r>
              <a:rPr lang="ru-RU" i="1" dirty="0"/>
              <a:t>педагогический</a:t>
            </a:r>
            <a:endParaRPr lang="ru-RU" dirty="0"/>
          </a:p>
          <a:p>
            <a:pPr lvl="0"/>
            <a:r>
              <a:rPr lang="ru-RU" i="1" dirty="0"/>
              <a:t>прикладной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Профили второго уровня</a:t>
            </a:r>
          </a:p>
        </p:txBody>
      </p:sp>
    </p:spTree>
    <p:extLst>
      <p:ext uri="{BB962C8B-B14F-4D97-AF65-F5344CB8AC3E}">
        <p14:creationId xmlns:p14="http://schemas.microsoft.com/office/powerpoint/2010/main" val="594785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теория и практика перевода</a:t>
            </a:r>
            <a:endParaRPr lang="ru-RU" dirty="0"/>
          </a:p>
          <a:p>
            <a:pPr lvl="0"/>
            <a:r>
              <a:rPr lang="ru-RU" i="1" dirty="0"/>
              <a:t>информационные технологии в филологии</a:t>
            </a:r>
            <a:endParaRPr lang="ru-RU" dirty="0"/>
          </a:p>
          <a:p>
            <a:pPr lvl="0"/>
            <a:r>
              <a:rPr lang="ru-RU" i="1" dirty="0"/>
              <a:t>филологическое обеспечение масс-медиа</a:t>
            </a:r>
            <a:endParaRPr lang="ru-RU" dirty="0"/>
          </a:p>
          <a:p>
            <a:pPr lvl="0"/>
            <a:r>
              <a:rPr lang="ru-RU" i="1" dirty="0"/>
              <a:t>литературное редактирование</a:t>
            </a:r>
            <a:endParaRPr lang="ru-RU" dirty="0"/>
          </a:p>
          <a:p>
            <a:pPr lvl="0"/>
            <a:r>
              <a:rPr lang="ru-RU" i="1" dirty="0"/>
              <a:t>филологическое обеспечение документоведения</a:t>
            </a:r>
            <a:endParaRPr lang="ru-RU" dirty="0"/>
          </a:p>
          <a:p>
            <a:pPr lvl="0"/>
            <a:r>
              <a:rPr lang="ru-RU" i="1" dirty="0"/>
              <a:t>копирайтинг и </a:t>
            </a:r>
            <a:r>
              <a:rPr lang="ru-RU" i="1" dirty="0" err="1"/>
              <a:t>спичрайтинг</a:t>
            </a:r>
            <a:endParaRPr lang="ru-RU" dirty="0"/>
          </a:p>
          <a:p>
            <a:pPr lvl="0"/>
            <a:r>
              <a:rPr lang="ru-RU" i="1" dirty="0"/>
              <a:t>филологическое обеспечение рекламной и экскурсионной деятельности</a:t>
            </a:r>
          </a:p>
          <a:p>
            <a:pPr lvl="0"/>
            <a:r>
              <a:rPr lang="ru-RU" i="1" dirty="0"/>
              <a:t>филологическая работа с информационными ресурсами в Интернет-пространстве</a:t>
            </a:r>
            <a:endParaRPr lang="ru-RU" dirty="0"/>
          </a:p>
          <a:p>
            <a:pPr lvl="0"/>
            <a:r>
              <a:rPr lang="ru-RU" i="1" dirty="0"/>
              <a:t>филологическое обеспечение офисного менеджмента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Прикладные профили</a:t>
            </a:r>
          </a:p>
        </p:txBody>
      </p:sp>
    </p:spTree>
    <p:extLst>
      <p:ext uri="{BB962C8B-B14F-4D97-AF65-F5344CB8AC3E}">
        <p14:creationId xmlns:p14="http://schemas.microsoft.com/office/powerpoint/2010/main" val="76543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30080"/>
              </p:ext>
            </p:extLst>
          </p:nvPr>
        </p:nvGraphicFramePr>
        <p:xfrm>
          <a:off x="179512" y="1321937"/>
          <a:ext cx="8784977" cy="5209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4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Категория компетенций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78" marR="4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Код компе-</a:t>
                      </a:r>
                      <a:r>
                        <a:rPr lang="ru-RU" sz="1100" dirty="0" err="1">
                          <a:effectLst/>
                        </a:rPr>
                        <a:t>тенции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78" marR="4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Формулировка компетенции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78" marR="4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Индикаторы достижения компетенции (для планирования результатов обучения по элементам образовательной программы и соответствующих оценочных средств)</a:t>
                      </a:r>
                    </a:p>
                  </a:txBody>
                  <a:tcPr marL="42778" marR="427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Системное и критическое мышление</a:t>
                      </a:r>
                    </a:p>
                  </a:txBody>
                  <a:tcPr marL="42778" marR="4277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УК-1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78" marR="4277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Способен осуществлять поиск, критический анализ и синтез информации, применять системный подход для решения поставленных задач</a:t>
                      </a:r>
                    </a:p>
                  </a:txBody>
                  <a:tcPr marL="42778" marR="4277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1.1_Б.УК-1. Анализирует задачу, выделяя ее базовые составляющие.  Осуществляет декомпозицию задачи.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2.1_Б.УК-1. Находит и критически анализирует информацию, необходимую для решения поставленной задачи. 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3.1_ Б.УК-1. Рассматривает различные варианты решения задачи, оценивая их достоинства и недостатки.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4.1_ Б.УК-1. Грамотно, логично, аргументированно формирует собственные суждения и оценки.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Отличает факты от мнений, интерпретаций, оценок и т.д. в рассуждениях других участников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4.2_ Б.УК-1. Определяет и оценивает практические последствия возможных решений задачи.</a:t>
                      </a:r>
                    </a:p>
                  </a:txBody>
                  <a:tcPr marL="42778" marR="4277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32" y="263741"/>
            <a:ext cx="866172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Индикаторы достижения у</a:t>
            </a:r>
            <a:r>
              <a:rPr kumimoji="0" lang="ru-RU" altLang="ru-RU" sz="2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ниверсальной компетенции выпускников (на примере УК-1)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82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+mn-lt"/>
              </a:rPr>
              <a:t>Общепрофессиональные 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компетенции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766374"/>
              </p:ext>
            </p:extLst>
          </p:nvPr>
        </p:nvGraphicFramePr>
        <p:xfrm>
          <a:off x="395535" y="764704"/>
          <a:ext cx="8532441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9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Категория компетенций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Код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Формулировка компетенции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25" marR="530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6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Общая филология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ОПК-1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Способен использовать в профессиональной, в том числе педагогической, представление об истории, современном состоянии и перспективах развития филологии в целом и ее конкретной области с учетом направленности (профиля) программы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25" marR="530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2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/>
                        </a:rPr>
                        <a:t>Языкознание</a:t>
                      </a: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ОПК-2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Способен использовать в профессиональной</a:t>
                      </a:r>
                      <a:r>
                        <a:rPr lang="ru-RU" sz="1900" baseline="0" dirty="0">
                          <a:effectLst/>
                        </a:rPr>
                        <a:t> деятельности,</a:t>
                      </a:r>
                      <a:r>
                        <a:rPr lang="ru-RU" sz="1900" dirty="0">
                          <a:effectLst/>
                        </a:rPr>
                        <a:t> в том числе педагогической,   основные положения и концепции в области общего языкознания, теории и истории основного изучаемого языка (языков), теории коммуникации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25" marR="530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4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</a:rPr>
                        <a:t>Литературо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-ведение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ОПК-</a:t>
                      </a:r>
                      <a:r>
                        <a:rPr lang="en-US" sz="14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Способен использовать в профессиональной, в том числе педагогической,  основные положения и концепции в области теории литературы, истории отечественной литературы (литератур) и мировой литературы; истории литературной критики, представление о различных литературных и фольклорных жанрах, библиографической культуре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25" marR="530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37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221</TotalTime>
  <Words>2710</Words>
  <Application>Microsoft Office PowerPoint</Application>
  <PresentationFormat>Экран (4:3)</PresentationFormat>
  <Paragraphs>425</Paragraphs>
  <Slides>43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9" baseType="lpstr">
      <vt:lpstr>Arial</vt:lpstr>
      <vt:lpstr>Calibri</vt:lpstr>
      <vt:lpstr>Candara</vt:lpstr>
      <vt:lpstr>Symbol</vt:lpstr>
      <vt:lpstr>Times New Roman</vt:lpstr>
      <vt:lpstr>Волна</vt:lpstr>
      <vt:lpstr>450301  ФИЛОЛОГИЯ (БАКАЛАВРИАТ)</vt:lpstr>
      <vt:lpstr>ПЕРЕЧЕНЬ ПРОФЕССИОНАЛЬНЫХ СТАНДАРТОВ, СООТНЕСЕННЫХ С ФГОС ПО НАПРАВЛЕНИЮ ПОДГОТОВКИ 45.03.01 ФИЛОЛОГИЯ</vt:lpstr>
      <vt:lpstr>Области (сферы) профессиональной деятельности</vt:lpstr>
      <vt:lpstr>Перечень объектов проф. деятельности выпускников </vt:lpstr>
      <vt:lpstr>Профили первого уровня</vt:lpstr>
      <vt:lpstr>Профили второго уровня</vt:lpstr>
      <vt:lpstr>Прикладные профили</vt:lpstr>
      <vt:lpstr>Презентация PowerPoint</vt:lpstr>
      <vt:lpstr>Общепрофессиональные компетенции</vt:lpstr>
      <vt:lpstr>Общепрофессиональные компетенции</vt:lpstr>
      <vt:lpstr>Профессиональные компетенции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Индикаторы достижения компетенции  (для планирования результатов обучения по элементам образовательной программы и соответствующих оценочных средств)</vt:lpstr>
      <vt:lpstr>Индикаторы достижения компетенции  (для планирования результатов обучения по элементам образовательной программы и соответствующих оценочных средств)</vt:lpstr>
      <vt:lpstr>Индикаторы достижения компетенции  (для планирования результатов обучения по элементам образовательной программы и соответствующих оценочных средств)</vt:lpstr>
      <vt:lpstr>Индикаторы достижения компетенции  (для планирования результатов обучения по элементам образовательной программы и соответствующих оценочных средств)</vt:lpstr>
      <vt:lpstr>Индикаторы достижения компетенции</vt:lpstr>
      <vt:lpstr>Индикаторы достижения компетенции</vt:lpstr>
      <vt:lpstr>СТРУКТУРА ПРИМЕРНОГО УЧЕБНОГО ПЛАНА подготовки бакалавра по направлению 45.03.01 – Филология</vt:lpstr>
      <vt:lpstr>Обязательная часть</vt:lpstr>
      <vt:lpstr>Модули первого уровня</vt:lpstr>
      <vt:lpstr>Часть, формируемая участниками…</vt:lpstr>
      <vt:lpstr>Модуль второго уровня</vt:lpstr>
      <vt:lpstr>Модуль второго уровня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ПООП ФИЛОЛОГИЯ_БАКАЛАВРИАТ</dc:title>
  <dc:creator>Elena</dc:creator>
  <cp:lastModifiedBy>Елина Елена Генриховна</cp:lastModifiedBy>
  <cp:revision>33</cp:revision>
  <dcterms:created xsi:type="dcterms:W3CDTF">2021-03-14T15:38:55Z</dcterms:created>
  <dcterms:modified xsi:type="dcterms:W3CDTF">2021-03-23T06:36:33Z</dcterms:modified>
</cp:coreProperties>
</file>